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8" r:id="rId2"/>
    <p:sldId id="260" r:id="rId3"/>
    <p:sldId id="262" r:id="rId4"/>
    <p:sldId id="263" r:id="rId5"/>
    <p:sldId id="264" r:id="rId6"/>
    <p:sldId id="265" r:id="rId7"/>
    <p:sldId id="266" r:id="rId8"/>
    <p:sldId id="268" r:id="rId9"/>
    <p:sldId id="269" r:id="rId10"/>
    <p:sldId id="271" r:id="rId11"/>
    <p:sldId id="272" r:id="rId12"/>
    <p:sldId id="267" r:id="rId13"/>
    <p:sldId id="270" r:id="rId14"/>
    <p:sldId id="261" r:id="rId15"/>
  </p:sldIdLst>
  <p:sldSz cx="9144000" cy="6858000" type="screen4x3"/>
  <p:notesSz cx="7010400" cy="9223375"/>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a:srgbClr val="FFCCCC"/>
    <a:srgbClr val="FF99CC"/>
    <a:srgbClr val="FF9999"/>
    <a:srgbClr val="FF7C8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065" autoAdjust="0"/>
    <p:restoredTop sz="95287" autoAdjust="0"/>
  </p:normalViewPr>
  <p:slideViewPr>
    <p:cSldViewPr snapToGrid="0" snapToObjects="1">
      <p:cViewPr varScale="1">
        <p:scale>
          <a:sx n="159" d="100"/>
          <a:sy n="159" d="100"/>
        </p:scale>
        <p:origin x="-2154" y="-84"/>
      </p:cViewPr>
      <p:guideLst>
        <p:guide orient="horz" pos="2160"/>
        <p:guide orient="horz" pos="144"/>
        <p:guide orient="horz" pos="4176"/>
        <p:guide pos="4320"/>
        <p:guide pos="2160"/>
        <p:guide pos="144"/>
        <p:guide pos="4176"/>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1456" y="-96"/>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extLst>
          </p:cNvPr>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defTabSz="927100">
              <a:defRPr sz="1200">
                <a:latin typeface="Times" charset="0"/>
              </a:defRPr>
            </a:lvl1pPr>
          </a:lstStyle>
          <a:p>
            <a:pPr>
              <a:defRPr/>
            </a:pPr>
            <a:endParaRPr lang="en-US"/>
          </a:p>
        </p:txBody>
      </p:sp>
      <p:sp>
        <p:nvSpPr>
          <p:cNvPr id="17411" name="Rectangle 3">
            <a:extLst>
              <a:ext uri="{FF2B5EF4-FFF2-40B4-BE49-F238E27FC236}"/>
            </a:extLst>
          </p:cNvPr>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defTabSz="927100">
              <a:defRPr sz="1200">
                <a:latin typeface="Times" charset="0"/>
              </a:defRPr>
            </a:lvl1pPr>
          </a:lstStyle>
          <a:p>
            <a:pPr>
              <a:defRPr/>
            </a:pPr>
            <a:endParaRPr lang="en-US"/>
          </a:p>
        </p:txBody>
      </p:sp>
      <p:sp>
        <p:nvSpPr>
          <p:cNvPr id="17412" name="Rectangle 4">
            <a:extLst>
              <a:ext uri="{FF2B5EF4-FFF2-40B4-BE49-F238E27FC236}"/>
            </a:extLst>
          </p:cNvPr>
          <p:cNvSpPr>
            <a:spLocks noGrp="1" noChangeArrowheads="1"/>
          </p:cNvSpPr>
          <p:nvPr>
            <p:ph type="ftr" sz="quarter" idx="2"/>
          </p:nvPr>
        </p:nvSpPr>
        <p:spPr bwMode="auto">
          <a:xfrm>
            <a:off x="0" y="8763000"/>
            <a:ext cx="3038475" cy="460375"/>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defTabSz="927100">
              <a:defRPr sz="1200">
                <a:latin typeface="Times" charset="0"/>
              </a:defRPr>
            </a:lvl1pPr>
          </a:lstStyle>
          <a:p>
            <a:pPr>
              <a:defRPr/>
            </a:pPr>
            <a:endParaRPr lang="en-US"/>
          </a:p>
        </p:txBody>
      </p:sp>
      <p:sp>
        <p:nvSpPr>
          <p:cNvPr id="17413" name="Rectangle 5">
            <a:extLst>
              <a:ext uri="{FF2B5EF4-FFF2-40B4-BE49-F238E27FC236}"/>
            </a:extLst>
          </p:cNvPr>
          <p:cNvSpPr>
            <a:spLocks noGrp="1" noChangeArrowheads="1"/>
          </p:cNvSpPr>
          <p:nvPr>
            <p:ph type="sldNum" sz="quarter" idx="3"/>
          </p:nvPr>
        </p:nvSpPr>
        <p:spPr bwMode="auto">
          <a:xfrm>
            <a:off x="3971925" y="8763000"/>
            <a:ext cx="3038475" cy="460375"/>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defTabSz="927100">
              <a:defRPr sz="1200"/>
            </a:lvl1pPr>
          </a:lstStyle>
          <a:p>
            <a:pPr>
              <a:defRPr/>
            </a:pPr>
            <a:fld id="{93F6659A-3F0E-4BC0-8A02-810A190EB295}" type="slidenum">
              <a:rPr lang="en-US" altLang="en-US"/>
              <a:pPr>
                <a:defRPr/>
              </a:pPr>
              <a:t>‹#›</a:t>
            </a:fld>
            <a:endParaRPr lang="en-US" altLang="en-US" dirty="0"/>
          </a:p>
        </p:txBody>
      </p:sp>
    </p:spTree>
    <p:extLst>
      <p:ext uri="{BB962C8B-B14F-4D97-AF65-F5344CB8AC3E}">
        <p14:creationId xmlns:p14="http://schemas.microsoft.com/office/powerpoint/2010/main" val="2249129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extLst>
          </p:cNvPr>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defTabSz="927100">
              <a:defRPr sz="1200">
                <a:latin typeface="Times" charset="0"/>
              </a:defRPr>
            </a:lvl1pPr>
          </a:lstStyle>
          <a:p>
            <a:pPr>
              <a:defRPr/>
            </a:pPr>
            <a:endParaRPr lang="en-US" altLang="en-US"/>
          </a:p>
        </p:txBody>
      </p:sp>
      <p:sp>
        <p:nvSpPr>
          <p:cNvPr id="9219" name="Rectangle 3">
            <a:extLst>
              <a:ext uri="{FF2B5EF4-FFF2-40B4-BE49-F238E27FC236}"/>
            </a:extLst>
          </p:cNvPr>
          <p:cNvSpPr>
            <a:spLocks noGrp="1" noChangeArrowheads="1"/>
          </p:cNvSpPr>
          <p:nvPr>
            <p:ph type="dt" idx="1"/>
          </p:nvPr>
        </p:nvSpPr>
        <p:spPr bwMode="auto">
          <a:xfrm>
            <a:off x="3971925" y="0"/>
            <a:ext cx="3038475" cy="461963"/>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defTabSz="927100">
              <a:defRPr sz="1200">
                <a:latin typeface="Times" charset="0"/>
              </a:defRPr>
            </a:lvl1pPr>
          </a:lstStyle>
          <a:p>
            <a:pPr>
              <a:defRPr/>
            </a:pPr>
            <a:endParaRPr lang="en-US" altLang="en-US"/>
          </a:p>
        </p:txBody>
      </p:sp>
      <p:sp>
        <p:nvSpPr>
          <p:cNvPr id="17412" name="Rectangle 4"/>
          <p:cNvSpPr>
            <a:spLocks noGrp="1" noRot="1" noChangeAspect="1" noChangeArrowheads="1" noTextEdit="1"/>
          </p:cNvSpPr>
          <p:nvPr>
            <p:ph type="sldImg" idx="2"/>
          </p:nvPr>
        </p:nvSpPr>
        <p:spPr bwMode="auto">
          <a:xfrm>
            <a:off x="1200150" y="692150"/>
            <a:ext cx="4611688" cy="3459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extLst>
          </p:cNvPr>
          <p:cNvSpPr>
            <a:spLocks noGrp="1" noChangeArrowheads="1"/>
          </p:cNvSpPr>
          <p:nvPr>
            <p:ph type="body" sz="quarter" idx="3"/>
          </p:nvPr>
        </p:nvSpPr>
        <p:spPr bwMode="auto">
          <a:xfrm>
            <a:off x="935038" y="4381500"/>
            <a:ext cx="5140325" cy="4149725"/>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9222" name="Rectangle 6">
            <a:extLst>
              <a:ext uri="{FF2B5EF4-FFF2-40B4-BE49-F238E27FC236}"/>
            </a:extLst>
          </p:cNvPr>
          <p:cNvSpPr>
            <a:spLocks noGrp="1" noChangeArrowheads="1"/>
          </p:cNvSpPr>
          <p:nvPr>
            <p:ph type="ftr" sz="quarter" idx="4"/>
          </p:nvPr>
        </p:nvSpPr>
        <p:spPr bwMode="auto">
          <a:xfrm>
            <a:off x="0" y="8763000"/>
            <a:ext cx="3038475" cy="460375"/>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defTabSz="927100">
              <a:defRPr sz="1200">
                <a:latin typeface="Times" charset="0"/>
              </a:defRPr>
            </a:lvl1pPr>
          </a:lstStyle>
          <a:p>
            <a:pPr>
              <a:defRPr/>
            </a:pPr>
            <a:endParaRPr lang="en-US" altLang="en-US"/>
          </a:p>
        </p:txBody>
      </p:sp>
      <p:sp>
        <p:nvSpPr>
          <p:cNvPr id="9223" name="Rectangle 7">
            <a:extLst>
              <a:ext uri="{FF2B5EF4-FFF2-40B4-BE49-F238E27FC236}"/>
            </a:extLst>
          </p:cNvPr>
          <p:cNvSpPr>
            <a:spLocks noGrp="1" noChangeArrowheads="1"/>
          </p:cNvSpPr>
          <p:nvPr>
            <p:ph type="sldNum" sz="quarter" idx="5"/>
          </p:nvPr>
        </p:nvSpPr>
        <p:spPr bwMode="auto">
          <a:xfrm>
            <a:off x="3971925" y="8763000"/>
            <a:ext cx="3038475" cy="460375"/>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defTabSz="927100">
              <a:defRPr sz="1200"/>
            </a:lvl1pPr>
          </a:lstStyle>
          <a:p>
            <a:pPr>
              <a:defRPr/>
            </a:pPr>
            <a:fld id="{408D5349-D565-4CAC-87BB-155046CC7DA2}" type="slidenum">
              <a:rPr lang="en-US" altLang="en-US"/>
              <a:pPr>
                <a:defRPr/>
              </a:pPr>
              <a:t>‹#›</a:t>
            </a:fld>
            <a:endParaRPr lang="en-US" altLang="en-US" dirty="0"/>
          </a:p>
        </p:txBody>
      </p:sp>
    </p:spTree>
    <p:extLst>
      <p:ext uri="{BB962C8B-B14F-4D97-AF65-F5344CB8AC3E}">
        <p14:creationId xmlns:p14="http://schemas.microsoft.com/office/powerpoint/2010/main" val="1068075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91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054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11455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191250" cy="5897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02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162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5146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29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309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675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6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784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295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0" y="2286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lvl="0"/>
            <a:r>
              <a:rPr lang="en-US" altLang="en-US" smtClean="0"/>
              <a:t>Entry</a:t>
            </a:r>
          </a:p>
        </p:txBody>
      </p:sp>
      <p:sp>
        <p:nvSpPr>
          <p:cNvPr id="1027" name="Line 7"/>
          <p:cNvSpPr>
            <a:spLocks noChangeShapeType="1"/>
          </p:cNvSpPr>
          <p:nvPr/>
        </p:nvSpPr>
        <p:spPr bwMode="auto">
          <a:xfrm flipV="1">
            <a:off x="6854825" y="0"/>
            <a:ext cx="0" cy="6856413"/>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Helvetica" charset="0"/>
        </a:defRPr>
      </a:lvl2pPr>
      <a:lvl3pPr algn="l" rtl="0" eaLnBrk="0" fontAlgn="base" hangingPunct="0">
        <a:spcBef>
          <a:spcPct val="0"/>
        </a:spcBef>
        <a:spcAft>
          <a:spcPct val="0"/>
        </a:spcAft>
        <a:defRPr sz="2400" b="1">
          <a:solidFill>
            <a:schemeClr val="bg1"/>
          </a:solidFill>
          <a:latin typeface="Helvetica" charset="0"/>
        </a:defRPr>
      </a:lvl3pPr>
      <a:lvl4pPr algn="l" rtl="0" eaLnBrk="0" fontAlgn="base" hangingPunct="0">
        <a:spcBef>
          <a:spcPct val="0"/>
        </a:spcBef>
        <a:spcAft>
          <a:spcPct val="0"/>
        </a:spcAft>
        <a:defRPr sz="2400" b="1">
          <a:solidFill>
            <a:schemeClr val="bg1"/>
          </a:solidFill>
          <a:latin typeface="Helvetica" charset="0"/>
        </a:defRPr>
      </a:lvl4pPr>
      <a:lvl5pPr algn="l" rtl="0" eaLnBrk="0" fontAlgn="base" hangingPunct="0">
        <a:spcBef>
          <a:spcPct val="0"/>
        </a:spcBef>
        <a:spcAft>
          <a:spcPct val="0"/>
        </a:spcAft>
        <a:defRPr sz="2400" b="1">
          <a:solidFill>
            <a:schemeClr val="bg1"/>
          </a:solidFill>
          <a:latin typeface="Helvetica" charset="0"/>
        </a:defRPr>
      </a:lvl5pPr>
      <a:lvl6pPr marL="457200" algn="l" rtl="0" eaLnBrk="0" fontAlgn="base" hangingPunct="0">
        <a:spcBef>
          <a:spcPct val="0"/>
        </a:spcBef>
        <a:spcAft>
          <a:spcPct val="0"/>
        </a:spcAft>
        <a:defRPr sz="2400" b="1">
          <a:solidFill>
            <a:schemeClr val="bg1"/>
          </a:solidFill>
          <a:latin typeface="Helvetica" charset="0"/>
        </a:defRPr>
      </a:lvl6pPr>
      <a:lvl7pPr marL="914400" algn="l" rtl="0" eaLnBrk="0" fontAlgn="base" hangingPunct="0">
        <a:spcBef>
          <a:spcPct val="0"/>
        </a:spcBef>
        <a:spcAft>
          <a:spcPct val="0"/>
        </a:spcAft>
        <a:defRPr sz="2400" b="1">
          <a:solidFill>
            <a:schemeClr val="bg1"/>
          </a:solidFill>
          <a:latin typeface="Helvetica" charset="0"/>
        </a:defRPr>
      </a:lvl7pPr>
      <a:lvl8pPr marL="1371600" algn="l" rtl="0" eaLnBrk="0" fontAlgn="base" hangingPunct="0">
        <a:spcBef>
          <a:spcPct val="0"/>
        </a:spcBef>
        <a:spcAft>
          <a:spcPct val="0"/>
        </a:spcAft>
        <a:defRPr sz="2400" b="1">
          <a:solidFill>
            <a:schemeClr val="bg1"/>
          </a:solidFill>
          <a:latin typeface="Helvetica" charset="0"/>
        </a:defRPr>
      </a:lvl8pPr>
      <a:lvl9pPr marL="1828800" algn="l" rtl="0" eaLnBrk="0" fontAlgn="base" hangingPunct="0">
        <a:spcBef>
          <a:spcPct val="0"/>
        </a:spcBef>
        <a:spcAft>
          <a:spcPct val="0"/>
        </a:spcAft>
        <a:defRPr sz="2400" b="1">
          <a:solidFill>
            <a:schemeClr val="bg1"/>
          </a:solidFill>
          <a:latin typeface="Helvetica" charset="0"/>
        </a:defRPr>
      </a:lvl9pPr>
    </p:titleStyle>
    <p:bodyStyle>
      <a:lvl1pPr marL="342900" indent="-342900" algn="l" rtl="0" eaLnBrk="0" fontAlgn="base" hangingPunct="0">
        <a:spcBef>
          <a:spcPct val="20000"/>
        </a:spcBef>
        <a:spcAft>
          <a:spcPct val="0"/>
        </a:spcAft>
        <a:buChar char="•"/>
        <a:defRPr sz="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charset="0"/>
        </a:defRPr>
      </a:lvl2pPr>
      <a:lvl3pPr marL="1143000" indent="-228600" algn="l" rtl="0" eaLnBrk="0" fontAlgn="base" hangingPunct="0">
        <a:spcBef>
          <a:spcPct val="20000"/>
        </a:spcBef>
        <a:spcAft>
          <a:spcPct val="0"/>
        </a:spcAft>
        <a:buChar char="•"/>
        <a:defRPr sz="2400">
          <a:solidFill>
            <a:schemeClr val="tx1"/>
          </a:solidFill>
          <a:latin typeface="Times" charset="0"/>
        </a:defRPr>
      </a:lvl3pPr>
      <a:lvl4pPr marL="1600200" indent="-228600" algn="l" rtl="0" eaLnBrk="0" fontAlgn="base" hangingPunct="0">
        <a:spcBef>
          <a:spcPct val="20000"/>
        </a:spcBef>
        <a:spcAft>
          <a:spcPct val="0"/>
        </a:spcAft>
        <a:buChar char="–"/>
        <a:defRPr sz="2000">
          <a:solidFill>
            <a:schemeClr val="tx1"/>
          </a:solidFill>
          <a:latin typeface="Times" charset="0"/>
        </a:defRPr>
      </a:lvl4pPr>
      <a:lvl5pPr marL="2057400" indent="-228600" algn="l" rtl="0" eaLnBrk="0" fontAlgn="base" hangingPunct="0">
        <a:spcBef>
          <a:spcPct val="20000"/>
        </a:spcBef>
        <a:spcAft>
          <a:spcPct val="0"/>
        </a:spcAft>
        <a:buChar char="»"/>
        <a:defRPr sz="2000">
          <a:solidFill>
            <a:schemeClr val="tx1"/>
          </a:solidFill>
          <a:latin typeface="Times" charset="0"/>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mtClean="0"/>
              <a:t>RR-115.01</a:t>
            </a:r>
          </a:p>
        </p:txBody>
      </p:sp>
      <p:sp>
        <p:nvSpPr>
          <p:cNvPr id="3075" name="Text Box 8"/>
          <p:cNvSpPr txBox="1">
            <a:spLocks noChangeArrowheads="1"/>
          </p:cNvSpPr>
          <p:nvPr/>
        </p:nvSpPr>
        <p:spPr bwMode="auto">
          <a:xfrm>
            <a:off x="6858000" y="609600"/>
            <a:ext cx="2057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endParaRPr lang="en-US" altLang="en-US" sz="1200">
              <a:solidFill>
                <a:schemeClr val="bg1"/>
              </a:solidFill>
              <a:latin typeface="Helvetica" charset="0"/>
            </a:endParaRPr>
          </a:p>
          <a:p>
            <a:r>
              <a:rPr lang="en-US" altLang="en-US" sz="1200">
                <a:solidFill>
                  <a:srgbClr val="FF7C80"/>
                </a:solidFill>
                <a:latin typeface="Helvetica" charset="0"/>
              </a:rPr>
              <a:t>Building Area: (sf)</a:t>
            </a:r>
          </a:p>
          <a:p>
            <a:r>
              <a:rPr lang="en-US" altLang="en-US" sz="1200" b="1">
                <a:solidFill>
                  <a:schemeClr val="bg1"/>
                </a:solidFill>
                <a:latin typeface="Helvetica" charset="0"/>
              </a:rPr>
              <a:t>156,000 GSF</a:t>
            </a:r>
          </a:p>
          <a:p>
            <a:endParaRPr lang="en-US" altLang="en-US" sz="1200">
              <a:solidFill>
                <a:schemeClr val="bg1"/>
              </a:solidFill>
              <a:latin typeface="Helvetica" charset="0"/>
            </a:endParaRPr>
          </a:p>
          <a:p>
            <a:r>
              <a:rPr lang="en-US" altLang="en-US" sz="1200">
                <a:solidFill>
                  <a:srgbClr val="FF7C80"/>
                </a:solidFill>
                <a:latin typeface="Helvetica" charset="0"/>
              </a:rPr>
              <a:t>Cost per Square Foot: </a:t>
            </a:r>
          </a:p>
          <a:p>
            <a:r>
              <a:rPr lang="en-US" altLang="en-US" sz="1200" b="1">
                <a:solidFill>
                  <a:schemeClr val="bg1"/>
                </a:solidFill>
                <a:latin typeface="Helvetica" charset="0"/>
              </a:rPr>
              <a:t>Confidential</a:t>
            </a:r>
          </a:p>
          <a:p>
            <a:endParaRPr lang="en-US" altLang="en-US" sz="1200">
              <a:solidFill>
                <a:schemeClr val="bg1"/>
              </a:solidFill>
              <a:latin typeface="Helvetica" charset="0"/>
            </a:endParaRPr>
          </a:p>
          <a:p>
            <a:r>
              <a:rPr lang="en-US" altLang="en-US" sz="1200">
                <a:solidFill>
                  <a:srgbClr val="FF7C80"/>
                </a:solidFill>
                <a:latin typeface="Helvetica" charset="0"/>
              </a:rPr>
              <a:t>Construction Cost</a:t>
            </a:r>
          </a:p>
          <a:p>
            <a:r>
              <a:rPr lang="en-US" altLang="en-US" sz="1200" b="1">
                <a:solidFill>
                  <a:schemeClr val="bg1"/>
                </a:solidFill>
                <a:latin typeface="Helvetica" charset="0"/>
              </a:rPr>
              <a:t>Confidential</a:t>
            </a:r>
          </a:p>
          <a:p>
            <a:endParaRPr lang="en-US" altLang="en-US" sz="1200">
              <a:solidFill>
                <a:schemeClr val="bg1"/>
              </a:solidFill>
              <a:latin typeface="Helvetica" charset="0"/>
            </a:endParaRPr>
          </a:p>
          <a:p>
            <a:r>
              <a:rPr lang="en-US" altLang="en-US" sz="1200">
                <a:solidFill>
                  <a:srgbClr val="FF7C80"/>
                </a:solidFill>
                <a:latin typeface="Helvetica" charset="0"/>
              </a:rPr>
              <a:t>Date of Completion:</a:t>
            </a:r>
          </a:p>
          <a:p>
            <a:r>
              <a:rPr lang="en-US" altLang="en-US" sz="1200" b="1">
                <a:solidFill>
                  <a:schemeClr val="bg1"/>
                </a:solidFill>
                <a:latin typeface="Helvetica" charset="0"/>
              </a:rPr>
              <a:t>11/15/2019</a:t>
            </a:r>
          </a:p>
        </p:txBody>
      </p:sp>
      <p:sp>
        <p:nvSpPr>
          <p:cNvPr id="3076" name="Text Box 9"/>
          <p:cNvSpPr txBox="1">
            <a:spLocks noChangeArrowheads="1"/>
          </p:cNvSpPr>
          <p:nvPr/>
        </p:nvSpPr>
        <p:spPr bwMode="auto">
          <a:xfrm>
            <a:off x="228600" y="228600"/>
            <a:ext cx="64008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pPr>
            <a:r>
              <a:rPr lang="en-US" altLang="en-US" sz="1600" b="1" u="sng">
                <a:solidFill>
                  <a:srgbClr val="FF7C80"/>
                </a:solidFill>
                <a:latin typeface="Helvetica" charset="0"/>
                <a:cs typeface="Times" charset="0"/>
              </a:rPr>
              <a:t>Program Summary:</a:t>
            </a:r>
            <a:endParaRPr lang="en-US" altLang="en-US" sz="1600">
              <a:solidFill>
                <a:srgbClr val="FF7C80"/>
              </a:solidFill>
              <a:latin typeface="Helvetica" charset="0"/>
              <a:cs typeface="Times" charset="0"/>
            </a:endParaRPr>
          </a:p>
          <a:p>
            <a:pPr>
              <a:lnSpc>
                <a:spcPct val="90000"/>
              </a:lnSpc>
            </a:pPr>
            <a:r>
              <a:rPr lang="en-US" altLang="en-US" sz="1600">
                <a:solidFill>
                  <a:schemeClr val="bg1"/>
                </a:solidFill>
                <a:latin typeface="Helvetica" charset="0"/>
              </a:rPr>
              <a:t>The adaptive-reuse of a historic automobile dealership into a mixed-use property featuring 62 residences, street facing retail, 77 parking spaces, and 2 vehicular lifts</a:t>
            </a:r>
          </a:p>
          <a:p>
            <a:pPr>
              <a:lnSpc>
                <a:spcPct val="90000"/>
              </a:lnSpc>
            </a:pPr>
            <a:endParaRPr lang="en-US" altLang="en-US" sz="1600">
              <a:solidFill>
                <a:schemeClr val="bg1"/>
              </a:solidFill>
              <a:latin typeface="Helvetica" charset="0"/>
              <a:cs typeface="Times" charset="0"/>
            </a:endParaRPr>
          </a:p>
          <a:p>
            <a:pPr>
              <a:lnSpc>
                <a:spcPct val="90000"/>
              </a:lnSpc>
            </a:pPr>
            <a:r>
              <a:rPr lang="en-US" altLang="en-US" sz="1600" b="1" u="sng">
                <a:solidFill>
                  <a:srgbClr val="FF7C80"/>
                </a:solidFill>
                <a:latin typeface="Helvetica" charset="0"/>
                <a:cs typeface="Times" charset="0"/>
              </a:rPr>
              <a:t>Program Statement:</a:t>
            </a:r>
            <a:endParaRPr lang="en-US" altLang="en-US" sz="1600" u="sng">
              <a:solidFill>
                <a:srgbClr val="FF7C80"/>
              </a:solidFill>
              <a:latin typeface="Helvetica" charset="0"/>
              <a:cs typeface="Times" charset="0"/>
            </a:endParaRPr>
          </a:p>
          <a:p>
            <a:pPr>
              <a:lnSpc>
                <a:spcPct val="90000"/>
              </a:lnSpc>
            </a:pPr>
            <a:r>
              <a:rPr lang="en-US" altLang="en-US" sz="1600">
                <a:solidFill>
                  <a:schemeClr val="bg1"/>
                </a:solidFill>
                <a:latin typeface="Helvetica" charset="0"/>
                <a:cs typeface="Times" charset="0"/>
              </a:rPr>
              <a:t>The historic structure was built in 1951 as an urban automobile dealership, Stephens Buick, with sales, service, and repairs on the first and second floors and valet parking on the third, fourth, and fifth floors. The LEED certified, adaptive-reuse of the building has transformed the former dealership into a mixed-use, multi-family, property. The ground floor now includes a covered outdoor pedestrian entryway, lobby, mail, package and property management facilities. It also includes a gated vehicular vestibule and queuing area for the vehicular lifts. The former showroom has been transformed into 21,000 SF of continuous white-box retail space anchored by an iconic curvilinear cast-in-place concrete cantilevered canopy. The second, third, and fourth floors now contain 17 residences and approximately 20 parking spaces each. The fifth floor was constructed as a penthouse addition outside of the historic envelope; It includes 11 residences and 19 parking spaces. It also includes an indoor/outdoor community space with a swim spa pool, barbecue, exercise equipment, lounge, sauna, and steam facilities. The majority of residences include large terraces with commanding views of Downtown New Orleans. All of the floors are serviced by two passenger elevators, two vehicular lifts, and a bi-sorting chute for trash and recycling. The former partial basement contains a stormwater management system that detains and filters over 30,000 gallons of rain water.</a:t>
            </a:r>
          </a:p>
          <a:p>
            <a:pPr>
              <a:lnSpc>
                <a:spcPct val="90000"/>
              </a:lnSpc>
            </a:pPr>
            <a:endParaRPr lang="en-US" altLang="en-US" sz="1600">
              <a:solidFill>
                <a:schemeClr val="bg1"/>
              </a:solidFill>
              <a:latin typeface="Helvetica" charset="0"/>
              <a:cs typeface="Times"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RR-115.10</a:t>
            </a:r>
          </a:p>
        </p:txBody>
      </p:sp>
      <p:sp>
        <p:nvSpPr>
          <p:cNvPr id="12291" name="Text Box 4"/>
          <p:cNvSpPr txBox="1">
            <a:spLocks noChangeArrowheads="1"/>
          </p:cNvSpPr>
          <p:nvPr/>
        </p:nvSpPr>
        <p:spPr bwMode="auto">
          <a:xfrm>
            <a:off x="6858000" y="609600"/>
            <a:ext cx="205740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HUMAN SCALED DESIGN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Careful attention was paid to ensuring that a property inspired by the automobile was appropriately scaled for its human inhabitants.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A historic glass-block wall was reconstructed with matching fluted glass blocks, and the addition of frameless, glass doors serves as the pedestrian entrance, providing access to stairs and elevators as well as mail, package and property management services.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As part of the design and development process, artists were commissioned to create a collection that explores and pays homage to the American automobile and its culture through lens based visual art.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The collection is on permanent display throughout the property, enlivening the public spaces and referencing the building’s origins.</a:t>
            </a:r>
          </a:p>
        </p:txBody>
      </p:sp>
      <p:pic>
        <p:nvPicPr>
          <p:cNvPr id="122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46063"/>
            <a:ext cx="63627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RR-115.11</a:t>
            </a:r>
          </a:p>
        </p:txBody>
      </p:sp>
      <p:sp>
        <p:nvSpPr>
          <p:cNvPr id="13315" name="Text Box 4"/>
          <p:cNvSpPr txBox="1">
            <a:spLocks noChangeArrowheads="1"/>
          </p:cNvSpPr>
          <p:nvPr/>
        </p:nvSpPr>
        <p:spPr bwMode="auto">
          <a:xfrm>
            <a:off x="6858000" y="609600"/>
            <a:ext cx="20574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DESIGNED FOR COMMUNITY</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The penthouse level includes a flexible indoor-outdoor community space that fosters intra-personal interactions amongst the residents under commanding views of the Crescent City Connection.</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Residents share a swim spa pool, barbeque, cardio and weight equipment, lounging and media areas, sauna and steam facilities, and a prep kitchen. </a:t>
            </a:r>
          </a:p>
        </p:txBody>
      </p:sp>
      <p:pic>
        <p:nvPicPr>
          <p:cNvPr id="133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46063"/>
            <a:ext cx="63627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RR-115.12</a:t>
            </a:r>
          </a:p>
        </p:txBody>
      </p:sp>
      <p:pic>
        <p:nvPicPr>
          <p:cNvPr id="143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46063"/>
            <a:ext cx="63627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6858000" y="609600"/>
            <a:ext cx="20574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DESIGNED FOR ENERGY AND WATER</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Passive and active strategies allow the LEED certified building  to achieve an EUI of  38 kBTU/sf. This  represents a greater than 50% reduction from the AIA COTE benchmark for multifamily properties.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Expansive operable openings allow residents to avail themselves of natural ventilation during temperate seasons. When it is hotter, reflective cool white roofing, and shaded glazing minimize solar gain.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These passive strategies are supplemented by individually controlled mini-split HVAC systems that ensure thermal comfort and minimize energy use.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Hot water is provided to the property by a centralized recirculating gas fired system. Over 30,000 gallons of rain-water is detained and filtered by the stormwater management system.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RR-115.13</a:t>
            </a:r>
          </a:p>
        </p:txBody>
      </p:sp>
      <p:sp>
        <p:nvSpPr>
          <p:cNvPr id="15363" name="Text Box 4"/>
          <p:cNvSpPr txBox="1">
            <a:spLocks noChangeArrowheads="1"/>
          </p:cNvSpPr>
          <p:nvPr/>
        </p:nvSpPr>
        <p:spPr bwMode="auto">
          <a:xfrm>
            <a:off x="6858000" y="609600"/>
            <a:ext cx="2057400" cy="233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pPr>
            <a:endParaRPr lang="en-US" altLang="en-US" sz="900" dirty="0">
              <a:solidFill>
                <a:schemeClr val="bg1"/>
              </a:solidFill>
              <a:latin typeface="Helvetica" charset="0"/>
            </a:endParaRPr>
          </a:p>
          <a:p>
            <a:pPr>
              <a:lnSpc>
                <a:spcPct val="90000"/>
              </a:lnSpc>
            </a:pPr>
            <a:r>
              <a:rPr lang="en-US" altLang="en-US" sz="900" dirty="0" smtClean="0">
                <a:solidFill>
                  <a:schemeClr val="bg1"/>
                </a:solidFill>
                <a:latin typeface="Helvetica" charset="0"/>
              </a:rPr>
              <a:t>FLOOR </a:t>
            </a:r>
            <a:r>
              <a:rPr lang="en-US" altLang="en-US" sz="900" dirty="0">
                <a:solidFill>
                  <a:schemeClr val="bg1"/>
                </a:solidFill>
                <a:latin typeface="Helvetica" charset="0"/>
              </a:rPr>
              <a:t>PLANS</a:t>
            </a:r>
          </a:p>
          <a:p>
            <a:pPr>
              <a:lnSpc>
                <a:spcPct val="90000"/>
              </a:lnSpc>
            </a:pPr>
            <a:endParaRPr lang="en-US" altLang="en-US" sz="900" dirty="0">
              <a:solidFill>
                <a:schemeClr val="bg1"/>
              </a:solidFill>
              <a:latin typeface="Helvetica" charset="0"/>
            </a:endParaRPr>
          </a:p>
          <a:p>
            <a:pPr>
              <a:lnSpc>
                <a:spcPct val="90000"/>
              </a:lnSpc>
            </a:pPr>
            <a:r>
              <a:rPr lang="en-US" altLang="en-US" sz="900" dirty="0">
                <a:solidFill>
                  <a:schemeClr val="bg1"/>
                </a:solidFill>
                <a:latin typeface="Helvetica" charset="0"/>
              </a:rPr>
              <a:t>1. Covered Entry </a:t>
            </a:r>
          </a:p>
          <a:p>
            <a:pPr>
              <a:lnSpc>
                <a:spcPct val="90000"/>
              </a:lnSpc>
            </a:pPr>
            <a:endParaRPr lang="en-US" altLang="en-US" sz="900" dirty="0">
              <a:solidFill>
                <a:schemeClr val="bg1"/>
              </a:solidFill>
              <a:latin typeface="Helvetica" charset="0"/>
            </a:endParaRPr>
          </a:p>
          <a:p>
            <a:pPr>
              <a:lnSpc>
                <a:spcPct val="90000"/>
              </a:lnSpc>
            </a:pPr>
            <a:r>
              <a:rPr lang="en-US" altLang="en-US" sz="900" dirty="0">
                <a:solidFill>
                  <a:schemeClr val="bg1"/>
                </a:solidFill>
                <a:latin typeface="Helvetica" charset="0"/>
              </a:rPr>
              <a:t>2. Pedestrian Lobby </a:t>
            </a:r>
          </a:p>
          <a:p>
            <a:pPr>
              <a:lnSpc>
                <a:spcPct val="90000"/>
              </a:lnSpc>
            </a:pPr>
            <a:endParaRPr lang="en-US" altLang="en-US" sz="900" dirty="0">
              <a:solidFill>
                <a:schemeClr val="bg1"/>
              </a:solidFill>
              <a:latin typeface="Helvetica" charset="0"/>
            </a:endParaRPr>
          </a:p>
          <a:p>
            <a:pPr>
              <a:lnSpc>
                <a:spcPct val="90000"/>
              </a:lnSpc>
            </a:pPr>
            <a:r>
              <a:rPr lang="en-US" altLang="en-US" sz="900" dirty="0">
                <a:solidFill>
                  <a:schemeClr val="bg1"/>
                </a:solidFill>
                <a:latin typeface="Helvetica" charset="0"/>
              </a:rPr>
              <a:t>3. Vehicular Queue</a:t>
            </a:r>
          </a:p>
          <a:p>
            <a:pPr>
              <a:lnSpc>
                <a:spcPct val="90000"/>
              </a:lnSpc>
            </a:pPr>
            <a:endParaRPr lang="en-US" altLang="en-US" sz="900" dirty="0">
              <a:solidFill>
                <a:schemeClr val="bg1"/>
              </a:solidFill>
              <a:latin typeface="Helvetica" charset="0"/>
            </a:endParaRPr>
          </a:p>
          <a:p>
            <a:pPr>
              <a:lnSpc>
                <a:spcPct val="90000"/>
              </a:lnSpc>
            </a:pPr>
            <a:r>
              <a:rPr lang="en-US" altLang="en-US" sz="900" dirty="0">
                <a:solidFill>
                  <a:schemeClr val="bg1"/>
                </a:solidFill>
                <a:latin typeface="Helvetica" charset="0"/>
              </a:rPr>
              <a:t>4. Vehicular Lifts</a:t>
            </a:r>
          </a:p>
          <a:p>
            <a:pPr>
              <a:lnSpc>
                <a:spcPct val="90000"/>
              </a:lnSpc>
            </a:pPr>
            <a:endParaRPr lang="en-US" altLang="en-US" sz="900" dirty="0">
              <a:solidFill>
                <a:schemeClr val="bg1"/>
              </a:solidFill>
              <a:latin typeface="Helvetica" charset="0"/>
            </a:endParaRPr>
          </a:p>
          <a:p>
            <a:pPr>
              <a:lnSpc>
                <a:spcPct val="90000"/>
              </a:lnSpc>
            </a:pPr>
            <a:r>
              <a:rPr lang="en-US" altLang="en-US" sz="900" dirty="0">
                <a:solidFill>
                  <a:schemeClr val="bg1"/>
                </a:solidFill>
                <a:latin typeface="Helvetica" charset="0"/>
              </a:rPr>
              <a:t>5. Commercial Tenant </a:t>
            </a:r>
          </a:p>
          <a:p>
            <a:pPr>
              <a:lnSpc>
                <a:spcPct val="90000"/>
              </a:lnSpc>
            </a:pPr>
            <a:endParaRPr lang="en-US" altLang="en-US" sz="900" dirty="0">
              <a:solidFill>
                <a:schemeClr val="bg1"/>
              </a:solidFill>
              <a:latin typeface="Helvetica" charset="0"/>
            </a:endParaRPr>
          </a:p>
          <a:p>
            <a:pPr>
              <a:lnSpc>
                <a:spcPct val="90000"/>
              </a:lnSpc>
            </a:pPr>
            <a:r>
              <a:rPr lang="en-US" altLang="en-US" sz="900" dirty="0">
                <a:solidFill>
                  <a:schemeClr val="bg1"/>
                </a:solidFill>
                <a:latin typeface="Helvetica" charset="0"/>
              </a:rPr>
              <a:t>6. Parking </a:t>
            </a:r>
          </a:p>
          <a:p>
            <a:pPr>
              <a:lnSpc>
                <a:spcPct val="90000"/>
              </a:lnSpc>
            </a:pPr>
            <a:endParaRPr lang="en-US" altLang="en-US" sz="900" dirty="0">
              <a:solidFill>
                <a:schemeClr val="bg1"/>
              </a:solidFill>
              <a:latin typeface="Helvetica" charset="0"/>
            </a:endParaRPr>
          </a:p>
          <a:p>
            <a:pPr>
              <a:lnSpc>
                <a:spcPct val="90000"/>
              </a:lnSpc>
            </a:pPr>
            <a:r>
              <a:rPr lang="en-US" altLang="en-US" sz="900" dirty="0">
                <a:solidFill>
                  <a:schemeClr val="bg1"/>
                </a:solidFill>
                <a:latin typeface="Helvetica" charset="0"/>
              </a:rPr>
              <a:t>7. Community Lounge</a:t>
            </a:r>
          </a:p>
          <a:p>
            <a:pPr>
              <a:lnSpc>
                <a:spcPct val="90000"/>
              </a:lnSpc>
            </a:pPr>
            <a:endParaRPr lang="en-US" altLang="en-US" sz="900" dirty="0">
              <a:solidFill>
                <a:schemeClr val="bg1"/>
              </a:solidFill>
              <a:latin typeface="Helvetica" charset="0"/>
            </a:endParaRPr>
          </a:p>
          <a:p>
            <a:pPr>
              <a:lnSpc>
                <a:spcPct val="90000"/>
              </a:lnSpc>
            </a:pPr>
            <a:r>
              <a:rPr lang="en-US" altLang="en-US" sz="900" dirty="0">
                <a:solidFill>
                  <a:schemeClr val="bg1"/>
                </a:solidFill>
                <a:latin typeface="Helvetica" charset="0"/>
              </a:rPr>
              <a:t>8. Pool Deck</a:t>
            </a:r>
          </a:p>
        </p:txBody>
      </p:sp>
      <p:pic>
        <p:nvPicPr>
          <p:cNvPr id="153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246063"/>
            <a:ext cx="6283325"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228600"/>
            <a:ext cx="3200400"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pPr>
            <a:r>
              <a:rPr lang="en-US" altLang="en-US" sz="1000">
                <a:solidFill>
                  <a:schemeClr val="bg1"/>
                </a:solidFill>
                <a:latin typeface="Helvetica" charset="0"/>
                <a:cs typeface="Times" charset="0"/>
              </a:rPr>
              <a:t>Project Name:</a:t>
            </a:r>
          </a:p>
          <a:p>
            <a:pPr>
              <a:lnSpc>
                <a:spcPct val="90000"/>
              </a:lnSpc>
            </a:pPr>
            <a:r>
              <a:rPr lang="en-US" altLang="en-US" sz="1200">
                <a:solidFill>
                  <a:schemeClr val="bg1"/>
                </a:solidFill>
                <a:latin typeface="Helvetica" charset="0"/>
                <a:cs typeface="Times" charset="0"/>
              </a:rPr>
              <a:t>The Garage </a:t>
            </a:r>
          </a:p>
          <a:p>
            <a:pPr>
              <a:lnSpc>
                <a:spcPct val="90000"/>
              </a:lnSpc>
            </a:pPr>
            <a:endParaRPr lang="en-US" altLang="en-US" sz="1200">
              <a:solidFill>
                <a:schemeClr val="bg1"/>
              </a:solidFill>
              <a:latin typeface="Helvetica" charset="0"/>
              <a:cs typeface="Times" charset="0"/>
            </a:endParaRPr>
          </a:p>
          <a:p>
            <a:pPr>
              <a:lnSpc>
                <a:spcPct val="90000"/>
              </a:lnSpc>
            </a:pPr>
            <a:r>
              <a:rPr lang="en-US" altLang="en-US" sz="1000">
                <a:solidFill>
                  <a:schemeClr val="bg1"/>
                </a:solidFill>
                <a:latin typeface="Helvetica" charset="0"/>
                <a:cs typeface="Times" charset="0"/>
              </a:rPr>
              <a:t>Project Location:</a:t>
            </a:r>
          </a:p>
          <a:p>
            <a:pPr>
              <a:lnSpc>
                <a:spcPct val="90000"/>
              </a:lnSpc>
            </a:pPr>
            <a:r>
              <a:rPr lang="en-US" altLang="en-US" sz="1200">
                <a:solidFill>
                  <a:schemeClr val="bg1"/>
                </a:solidFill>
                <a:latin typeface="Helvetica" charset="0"/>
                <a:cs typeface="Times" charset="0"/>
              </a:rPr>
              <a:t>840 Carondelet Street, New Orleans, LA 70130</a:t>
            </a:r>
          </a:p>
          <a:p>
            <a:pPr>
              <a:lnSpc>
                <a:spcPct val="90000"/>
              </a:lnSpc>
            </a:pPr>
            <a:endParaRPr lang="en-US" altLang="en-US" sz="1200">
              <a:solidFill>
                <a:schemeClr val="bg1"/>
              </a:solidFill>
              <a:latin typeface="Helvetica" charset="0"/>
              <a:cs typeface="Times" charset="0"/>
            </a:endParaRPr>
          </a:p>
          <a:p>
            <a:pPr>
              <a:lnSpc>
                <a:spcPct val="90000"/>
              </a:lnSpc>
            </a:pPr>
            <a:r>
              <a:rPr lang="en-US" altLang="en-US" sz="1000">
                <a:solidFill>
                  <a:schemeClr val="bg1"/>
                </a:solidFill>
                <a:latin typeface="Helvetica" charset="0"/>
                <a:cs typeface="Times" charset="0"/>
              </a:rPr>
              <a:t>Owner/Client:</a:t>
            </a:r>
          </a:p>
          <a:p>
            <a:pPr>
              <a:lnSpc>
                <a:spcPct val="90000"/>
              </a:lnSpc>
            </a:pPr>
            <a:r>
              <a:rPr lang="en-US" altLang="en-US" sz="1200">
                <a:solidFill>
                  <a:schemeClr val="bg1"/>
                </a:solidFill>
                <a:latin typeface="Helvetica" charset="0"/>
                <a:cs typeface="Times" charset="0"/>
              </a:rPr>
              <a:t>Stephens Garage Building LLC</a:t>
            </a:r>
          </a:p>
          <a:p>
            <a:pPr>
              <a:lnSpc>
                <a:spcPct val="90000"/>
              </a:lnSpc>
            </a:pPr>
            <a:endParaRPr lang="en-US" altLang="en-US" sz="1200">
              <a:solidFill>
                <a:schemeClr val="bg1"/>
              </a:solidFill>
              <a:latin typeface="Helvetica" charset="0"/>
              <a:cs typeface="Times" charset="0"/>
            </a:endParaRPr>
          </a:p>
          <a:p>
            <a:pPr>
              <a:lnSpc>
                <a:spcPct val="90000"/>
              </a:lnSpc>
            </a:pPr>
            <a:r>
              <a:rPr lang="en-US" altLang="en-US" sz="1000">
                <a:solidFill>
                  <a:schemeClr val="bg1"/>
                </a:solidFill>
                <a:latin typeface="Helvetica" charset="0"/>
                <a:cs typeface="Times" charset="0"/>
              </a:rPr>
              <a:t>Architect(s) of Record:</a:t>
            </a:r>
          </a:p>
          <a:p>
            <a:pPr>
              <a:lnSpc>
                <a:spcPct val="90000"/>
              </a:lnSpc>
            </a:pPr>
            <a:r>
              <a:rPr lang="en-US" altLang="en-US" sz="1000">
                <a:solidFill>
                  <a:schemeClr val="bg1"/>
                </a:solidFill>
                <a:latin typeface="Helvetica" charset="0"/>
                <a:cs typeface="Times" charset="0"/>
              </a:rPr>
              <a:t>(names and addresses)</a:t>
            </a:r>
          </a:p>
          <a:p>
            <a:pPr>
              <a:lnSpc>
                <a:spcPct val="90000"/>
              </a:lnSpc>
            </a:pPr>
            <a:r>
              <a:rPr lang="en-US" altLang="en-US" sz="1200">
                <a:solidFill>
                  <a:schemeClr val="bg1"/>
                </a:solidFill>
                <a:latin typeface="Helvetica" charset="0"/>
                <a:cs typeface="Times" charset="0"/>
              </a:rPr>
              <a:t>Wisznia | Architecture+Development</a:t>
            </a:r>
          </a:p>
          <a:p>
            <a:pPr>
              <a:lnSpc>
                <a:spcPct val="90000"/>
              </a:lnSpc>
            </a:pPr>
            <a:r>
              <a:rPr lang="en-US" altLang="en-US" sz="1200">
                <a:solidFill>
                  <a:schemeClr val="bg1"/>
                </a:solidFill>
                <a:latin typeface="Helvetica" charset="0"/>
                <a:cs typeface="Times" charset="0"/>
              </a:rPr>
              <a:t>800 Common Street, Suite 200</a:t>
            </a:r>
          </a:p>
          <a:p>
            <a:pPr>
              <a:lnSpc>
                <a:spcPct val="90000"/>
              </a:lnSpc>
            </a:pPr>
            <a:r>
              <a:rPr lang="en-US" altLang="en-US" sz="1200">
                <a:solidFill>
                  <a:schemeClr val="bg1"/>
                </a:solidFill>
                <a:latin typeface="Helvetica" charset="0"/>
                <a:cs typeface="Times" charset="0"/>
              </a:rPr>
              <a:t>New Orleans, LA 70112</a:t>
            </a:r>
          </a:p>
          <a:p>
            <a:pPr>
              <a:lnSpc>
                <a:spcPct val="90000"/>
              </a:lnSpc>
            </a:pPr>
            <a:endParaRPr lang="en-US" altLang="en-US" sz="1200">
              <a:solidFill>
                <a:schemeClr val="bg1"/>
              </a:solidFill>
              <a:latin typeface="Helvetica" charset="0"/>
              <a:cs typeface="Times" charset="0"/>
            </a:endParaRPr>
          </a:p>
          <a:p>
            <a:pPr>
              <a:lnSpc>
                <a:spcPct val="90000"/>
              </a:lnSpc>
            </a:pPr>
            <a:r>
              <a:rPr lang="en-US" altLang="en-US" sz="1000">
                <a:solidFill>
                  <a:schemeClr val="bg1"/>
                </a:solidFill>
                <a:latin typeface="Helvetica" charset="0"/>
                <a:cs typeface="Times" charset="0"/>
              </a:rPr>
              <a:t>Project Team:</a:t>
            </a:r>
          </a:p>
          <a:p>
            <a:pPr>
              <a:lnSpc>
                <a:spcPct val="90000"/>
              </a:lnSpc>
            </a:pPr>
            <a:r>
              <a:rPr lang="en-US" altLang="en-US" sz="1200">
                <a:solidFill>
                  <a:schemeClr val="bg1"/>
                </a:solidFill>
                <a:latin typeface="Helvetica" charset="0"/>
                <a:cs typeface="Times" charset="0"/>
              </a:rPr>
              <a:t>Marcel Wisznia, AIA, Daniel Weiner, AIA, Michael Whitehead, Linda Burns, Mark Baum, AIA, Ralph Bradshaw, AIA, Simcha Ward, AIA, M. Haynes Johnston, Randy Hutchison, Jules Lagarde, AIA, Cameron Richard, AIA, William Tyler Sandlass, AIA, Sam Levin, Chris Daemmrich, David Morris, Megan Cook Bell, Keely Williams, Kelly Calhoun, Zach Gong, Bonnie Mitchell, John Chumba, Staci Rosenberg, Allison Schiller </a:t>
            </a:r>
          </a:p>
          <a:p>
            <a:pPr>
              <a:lnSpc>
                <a:spcPct val="90000"/>
              </a:lnSpc>
            </a:pPr>
            <a:endParaRPr lang="en-US" altLang="en-US" sz="1200">
              <a:solidFill>
                <a:schemeClr val="bg1"/>
              </a:solidFill>
              <a:latin typeface="Helvetica" charset="0"/>
              <a:cs typeface="Times" charset="0"/>
            </a:endParaRPr>
          </a:p>
          <a:p>
            <a:pPr>
              <a:lnSpc>
                <a:spcPct val="90000"/>
              </a:lnSpc>
            </a:pPr>
            <a:r>
              <a:rPr lang="en-US" altLang="en-US" sz="1000">
                <a:solidFill>
                  <a:schemeClr val="bg1"/>
                </a:solidFill>
                <a:latin typeface="Helvetica" charset="0"/>
                <a:cs typeface="Times" charset="0"/>
              </a:rPr>
              <a:t>Landscape Architect:</a:t>
            </a:r>
          </a:p>
          <a:p>
            <a:pPr>
              <a:lnSpc>
                <a:spcPct val="90000"/>
              </a:lnSpc>
            </a:pPr>
            <a:r>
              <a:rPr lang="en-US" altLang="en-US" sz="1200">
                <a:solidFill>
                  <a:schemeClr val="bg1"/>
                </a:solidFill>
                <a:latin typeface="Helvetica" charset="0"/>
                <a:cs typeface="Times" charset="0"/>
              </a:rPr>
              <a:t>Evans and Lighter</a:t>
            </a:r>
          </a:p>
          <a:p>
            <a:pPr>
              <a:lnSpc>
                <a:spcPct val="90000"/>
              </a:lnSpc>
            </a:pPr>
            <a:endParaRPr lang="en-US" altLang="en-US" sz="1200">
              <a:solidFill>
                <a:schemeClr val="bg1"/>
              </a:solidFill>
              <a:latin typeface="Helvetica" charset="0"/>
              <a:cs typeface="Times" charset="0"/>
            </a:endParaRPr>
          </a:p>
          <a:p>
            <a:pPr>
              <a:lnSpc>
                <a:spcPct val="90000"/>
              </a:lnSpc>
            </a:pPr>
            <a:r>
              <a:rPr lang="en-US" altLang="en-US" sz="1000">
                <a:solidFill>
                  <a:schemeClr val="bg1"/>
                </a:solidFill>
                <a:latin typeface="Helvetica" charset="0"/>
                <a:cs typeface="Times" charset="0"/>
              </a:rPr>
              <a:t>Consultants:</a:t>
            </a:r>
          </a:p>
          <a:p>
            <a:pPr>
              <a:lnSpc>
                <a:spcPct val="90000"/>
              </a:lnSpc>
            </a:pPr>
            <a:r>
              <a:rPr lang="en-US" altLang="en-US" sz="1200">
                <a:solidFill>
                  <a:schemeClr val="bg1"/>
                </a:solidFill>
                <a:latin typeface="Helvetica" charset="0"/>
                <a:cs typeface="Times" charset="0"/>
              </a:rPr>
              <a:t>Moses Engineers, Carubba Engineering, Inc., Southern Environmental Management &amp; Specialties, Inc., LEAFF Environmental, LLC, US Eco Logic-Tex Energy Solutions, Terracon, IROS Elevator Design Services</a:t>
            </a:r>
          </a:p>
          <a:p>
            <a:pPr>
              <a:lnSpc>
                <a:spcPct val="90000"/>
              </a:lnSpc>
            </a:pPr>
            <a:endParaRPr lang="en-US" altLang="en-US" sz="1200">
              <a:solidFill>
                <a:schemeClr val="bg1"/>
              </a:solidFill>
              <a:latin typeface="Helvetica" charset="0"/>
              <a:cs typeface="Times" charset="0"/>
            </a:endParaRPr>
          </a:p>
          <a:p>
            <a:pPr>
              <a:lnSpc>
                <a:spcPct val="90000"/>
              </a:lnSpc>
            </a:pPr>
            <a:r>
              <a:rPr lang="en-US" altLang="en-US" sz="1000">
                <a:solidFill>
                  <a:schemeClr val="bg1"/>
                </a:solidFill>
                <a:latin typeface="Helvetica" charset="0"/>
                <a:cs typeface="Times" charset="0"/>
              </a:rPr>
              <a:t>General Contractor:</a:t>
            </a:r>
          </a:p>
          <a:p>
            <a:pPr>
              <a:lnSpc>
                <a:spcPct val="90000"/>
              </a:lnSpc>
            </a:pPr>
            <a:r>
              <a:rPr lang="en-US" altLang="en-US" sz="1200">
                <a:solidFill>
                  <a:schemeClr val="bg1"/>
                </a:solidFill>
                <a:latin typeface="Helvetica" charset="0"/>
                <a:cs typeface="Times" charset="0"/>
              </a:rPr>
              <a:t>The Lemoine Company </a:t>
            </a:r>
          </a:p>
        </p:txBody>
      </p:sp>
      <p:sp>
        <p:nvSpPr>
          <p:cNvPr id="16387" name="Rectangle 3"/>
          <p:cNvSpPr>
            <a:spLocks noChangeArrowheads="1"/>
          </p:cNvSpPr>
          <p:nvPr/>
        </p:nvSpPr>
        <p:spPr bwMode="auto">
          <a:xfrm>
            <a:off x="6858000" y="2286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tIns="0" bIns="0"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a:solidFill>
                  <a:schemeClr val="bg1"/>
                </a:solidFill>
                <a:latin typeface="Helvetica" charset="0"/>
              </a:rPr>
              <a:t>RR-115.x</a:t>
            </a:r>
          </a:p>
        </p:txBody>
      </p:sp>
      <p:sp>
        <p:nvSpPr>
          <p:cNvPr id="16388" name="Text Box 6"/>
          <p:cNvSpPr txBox="1">
            <a:spLocks noChangeArrowheads="1"/>
          </p:cNvSpPr>
          <p:nvPr/>
        </p:nvSpPr>
        <p:spPr bwMode="auto">
          <a:xfrm>
            <a:off x="3429000" y="228600"/>
            <a:ext cx="32004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pPr>
            <a:r>
              <a:rPr lang="en-US" altLang="en-US" sz="1000">
                <a:solidFill>
                  <a:schemeClr val="bg1"/>
                </a:solidFill>
                <a:latin typeface="Helvetica" charset="0"/>
                <a:cs typeface="Times" charset="0"/>
              </a:rPr>
              <a:t>Photographer(s):</a:t>
            </a:r>
          </a:p>
          <a:p>
            <a:pPr>
              <a:lnSpc>
                <a:spcPct val="90000"/>
              </a:lnSpc>
            </a:pPr>
            <a:r>
              <a:rPr lang="en-US" altLang="en-US" sz="1000">
                <a:solidFill>
                  <a:schemeClr val="bg1"/>
                </a:solidFill>
                <a:latin typeface="Helvetica" charset="0"/>
                <a:cs typeface="Times" charset="0"/>
              </a:rPr>
              <a:t>(please list which specific slides get credited to each photographer(s) listed). </a:t>
            </a:r>
          </a:p>
          <a:p>
            <a:pPr>
              <a:lnSpc>
                <a:spcPct val="90000"/>
              </a:lnSpc>
            </a:pPr>
            <a:endParaRPr lang="en-US" altLang="en-US" sz="1200">
              <a:solidFill>
                <a:schemeClr val="bg1"/>
              </a:solidFill>
              <a:latin typeface="Helvetica" charset="0"/>
              <a:cs typeface="Times" charset="0"/>
            </a:endParaRPr>
          </a:p>
          <a:p>
            <a:pPr>
              <a:lnSpc>
                <a:spcPct val="90000"/>
              </a:lnSpc>
            </a:pPr>
            <a:r>
              <a:rPr lang="en-US" altLang="en-US" sz="1200">
                <a:solidFill>
                  <a:schemeClr val="bg1"/>
                </a:solidFill>
                <a:latin typeface="Helvetica" charset="0"/>
                <a:cs typeface="Times" charset="0"/>
              </a:rPr>
              <a:t>Neil Alexander: 4, 5 (lower), 6(upper), 10, 11, 12</a:t>
            </a:r>
          </a:p>
          <a:p>
            <a:pPr>
              <a:lnSpc>
                <a:spcPct val="90000"/>
              </a:lnSpc>
            </a:pPr>
            <a:endParaRPr lang="en-US" altLang="en-US" sz="1200">
              <a:solidFill>
                <a:schemeClr val="bg1"/>
              </a:solidFill>
              <a:latin typeface="Helvetica" charset="0"/>
              <a:cs typeface="Times" charset="0"/>
            </a:endParaRPr>
          </a:p>
          <a:p>
            <a:pPr>
              <a:lnSpc>
                <a:spcPct val="90000"/>
              </a:lnSpc>
            </a:pPr>
            <a:r>
              <a:rPr lang="en-US" altLang="en-US" sz="1200">
                <a:solidFill>
                  <a:schemeClr val="bg1"/>
                </a:solidFill>
                <a:latin typeface="Helvetica" charset="0"/>
                <a:cs typeface="Times" charset="0"/>
              </a:rPr>
              <a:t>David Armentor: 6(lower), 7, 8</a:t>
            </a:r>
          </a:p>
          <a:p>
            <a:pPr>
              <a:lnSpc>
                <a:spcPct val="90000"/>
              </a:lnSpc>
            </a:pPr>
            <a:endParaRPr lang="en-US" altLang="en-US" sz="1200">
              <a:solidFill>
                <a:schemeClr val="bg1"/>
              </a:solidFill>
              <a:latin typeface="Helvetica" charset="0"/>
              <a:cs typeface="Times" charset="0"/>
            </a:endParaRPr>
          </a:p>
          <a:p>
            <a:pPr>
              <a:lnSpc>
                <a:spcPct val="90000"/>
              </a:lnSpc>
            </a:pPr>
            <a:r>
              <a:rPr lang="en-US" altLang="en-US" sz="1200">
                <a:solidFill>
                  <a:schemeClr val="bg1"/>
                </a:solidFill>
                <a:latin typeface="Helvetica" charset="0"/>
                <a:cs typeface="Times" charset="0"/>
              </a:rPr>
              <a:t>Kelly Erin Kirschner: 9 </a:t>
            </a:r>
          </a:p>
          <a:p>
            <a:pPr>
              <a:lnSpc>
                <a:spcPct val="90000"/>
              </a:lnSpc>
            </a:pPr>
            <a:endParaRPr lang="en-US" altLang="en-US" sz="1200">
              <a:solidFill>
                <a:schemeClr val="bg1"/>
              </a:solidFill>
              <a:latin typeface="Helvetica" charset="0"/>
              <a:cs typeface="Times" charset="0"/>
            </a:endParaRPr>
          </a:p>
          <a:p>
            <a:pPr>
              <a:lnSpc>
                <a:spcPct val="90000"/>
              </a:lnSpc>
            </a:pPr>
            <a:r>
              <a:rPr lang="en-US" altLang="en-US" sz="1200">
                <a:solidFill>
                  <a:schemeClr val="bg1"/>
                </a:solidFill>
                <a:latin typeface="Helvetica" charset="0"/>
                <a:cs typeface="Times" charset="0"/>
              </a:rPr>
              <a:t>Historic New Orleans Collection: 3, 5(upper)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RR-115.02</a:t>
            </a:r>
          </a:p>
        </p:txBody>
      </p:sp>
      <p:sp>
        <p:nvSpPr>
          <p:cNvPr id="4099" name="Text Box 4"/>
          <p:cNvSpPr txBox="1">
            <a:spLocks noChangeArrowheads="1"/>
          </p:cNvSpPr>
          <p:nvPr/>
        </p:nvSpPr>
        <p:spPr bwMode="auto">
          <a:xfrm>
            <a:off x="6858000" y="609600"/>
            <a:ext cx="20574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AERIAL VIEW</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The building is located within the Lafayette Square Historic District of New Orleans on Carondelet Street between St. Joseph and Julia Streets.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The site is located at the nexus of vibrant walkable neighborhoods including the Warehouse/Arts District, Central Business District, and South Market District all contributing to a walk score of 98.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The site is under the full control of the Historic Districts Landmarks Commission. The design was approved as appropriate for its historic context through a robust public process including review and approval by the State Historic Preservation Office and National Park Service.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Extensive participation by DBE contractors during construction was sought to meet social equity goals. The successful pursuit of this goal resulted in the approval of a restoration tax abatement. </a:t>
            </a:r>
          </a:p>
        </p:txBody>
      </p:sp>
      <p:pic>
        <p:nvPicPr>
          <p:cNvPr id="41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46063"/>
            <a:ext cx="63627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RR-115.03</a:t>
            </a:r>
          </a:p>
        </p:txBody>
      </p:sp>
      <p:sp>
        <p:nvSpPr>
          <p:cNvPr id="5123" name="Text Box 4"/>
          <p:cNvSpPr txBox="1">
            <a:spLocks noChangeArrowheads="1"/>
          </p:cNvSpPr>
          <p:nvPr/>
        </p:nvSpPr>
        <p:spPr bwMode="auto">
          <a:xfrm>
            <a:off x="6858000" y="609600"/>
            <a:ext cx="20574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HISTORIC LEGACY</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The structure was originally designed by Freret &amp; Wolf as one of the first urban automobile dealerships in the nation. The property included automobile sales, service, and repairs on the first and second floors and public valet parking for office workers on the third, fourth, and fifth floors.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The building employs a litany of Modernist elements that became synonymous with the commercial and institutional architecture of the era. The articulated, exposed, cast-in-place concrete structural system, metal-frame ribbon windows, and glass-block details, emphatically tie the building to the International Style. The adaptation of the building’s use and from vehicular to residential occupancy takes cues from the modernist movement, weaving a complimentary aesthetic and material palette into each space.</a:t>
            </a:r>
          </a:p>
        </p:txBody>
      </p:sp>
      <p:pic>
        <p:nvPicPr>
          <p:cNvPr id="512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46063"/>
            <a:ext cx="63627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RR-115.04</a:t>
            </a:r>
          </a:p>
        </p:txBody>
      </p:sp>
      <p:sp>
        <p:nvSpPr>
          <p:cNvPr id="6147" name="Text Box 4"/>
          <p:cNvSpPr txBox="1">
            <a:spLocks noChangeArrowheads="1"/>
          </p:cNvSpPr>
          <p:nvPr/>
        </p:nvSpPr>
        <p:spPr bwMode="auto">
          <a:xfrm>
            <a:off x="6858000" y="609600"/>
            <a:ext cx="20574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defRPr/>
            </a:pPr>
            <a:endParaRPr lang="en-US" altLang="en-US" sz="900" dirty="0" smtClean="0">
              <a:solidFill>
                <a:schemeClr val="bg1"/>
              </a:solidFill>
              <a:latin typeface="Helvetica" charset="0"/>
            </a:endParaRPr>
          </a:p>
          <a:p>
            <a:pPr>
              <a:lnSpc>
                <a:spcPct val="90000"/>
              </a:lnSpc>
              <a:defRPr/>
            </a:pPr>
            <a:r>
              <a:rPr lang="en-US" altLang="en-US" sz="900" cap="all" dirty="0" smtClean="0">
                <a:solidFill>
                  <a:schemeClr val="bg1"/>
                </a:solidFill>
                <a:latin typeface="Helvetica" charset="0"/>
              </a:rPr>
              <a:t>View from Carondelet Street Facing Uptown</a:t>
            </a:r>
          </a:p>
          <a:p>
            <a:pPr>
              <a:lnSpc>
                <a:spcPct val="90000"/>
              </a:lnSpc>
              <a:defRPr/>
            </a:pPr>
            <a:endParaRPr lang="en-US" altLang="en-US" sz="900" dirty="0" smtClean="0">
              <a:solidFill>
                <a:schemeClr val="bg1"/>
              </a:solidFill>
              <a:latin typeface="Helvetica" charset="0"/>
            </a:endParaRPr>
          </a:p>
          <a:p>
            <a:pPr>
              <a:lnSpc>
                <a:spcPct val="90000"/>
              </a:lnSpc>
              <a:defRPr/>
            </a:pPr>
            <a:r>
              <a:rPr lang="en-US" altLang="en-US" sz="900" dirty="0" smtClean="0">
                <a:solidFill>
                  <a:schemeClr val="bg1"/>
                </a:solidFill>
                <a:latin typeface="Helvetica" charset="0"/>
              </a:rPr>
              <a:t>The street facing facade is a composition of historically sensitive new construction and the completely restored original structure. </a:t>
            </a:r>
          </a:p>
          <a:p>
            <a:pPr>
              <a:lnSpc>
                <a:spcPct val="90000"/>
              </a:lnSpc>
              <a:defRPr/>
            </a:pPr>
            <a:endParaRPr lang="en-US" altLang="en-US" sz="900" dirty="0" smtClean="0">
              <a:solidFill>
                <a:schemeClr val="bg1"/>
              </a:solidFill>
              <a:latin typeface="Helvetica" charset="0"/>
            </a:endParaRPr>
          </a:p>
          <a:p>
            <a:pPr>
              <a:lnSpc>
                <a:spcPct val="90000"/>
              </a:lnSpc>
              <a:defRPr/>
            </a:pPr>
            <a:r>
              <a:rPr lang="en-US" altLang="en-US" sz="900" dirty="0" smtClean="0">
                <a:solidFill>
                  <a:schemeClr val="bg1"/>
                </a:solidFill>
                <a:latin typeface="Helvetica" charset="0"/>
              </a:rPr>
              <a:t>Replica industrial ribbon windows with enhanced thermal, acoustic,  and hurricane impact properties emphasize the horizontal on the second floor. A new stucco facade on the upper floors is recessed to maintain the aesthetics of the former parking levels and provide spacious balconies.  Sixteen foot wide sliding doors centered on each column bay provide ample daylight and natural ventilation to the residences. </a:t>
            </a:r>
          </a:p>
        </p:txBody>
      </p:sp>
      <p:pic>
        <p:nvPicPr>
          <p:cNvPr id="614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46063"/>
            <a:ext cx="63627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RR-115.05</a:t>
            </a:r>
          </a:p>
        </p:txBody>
      </p:sp>
      <p:sp>
        <p:nvSpPr>
          <p:cNvPr id="7171" name="Text Box 4"/>
          <p:cNvSpPr txBox="1">
            <a:spLocks noChangeArrowheads="1"/>
          </p:cNvSpPr>
          <p:nvPr/>
        </p:nvSpPr>
        <p:spPr bwMode="auto">
          <a:xfrm>
            <a:off x="6858000" y="609600"/>
            <a:ext cx="20574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DESIGN INSPIRATION</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The property celebrates its historic legacy as an automobile dealership and parking garage through automotive inspired architectural interventions at multiple scales.</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The restoration of existing finishes and sensitive integration of new building materials celebrate its mid-century modern, industrial aesthetic and heritage. </a:t>
            </a:r>
          </a:p>
        </p:txBody>
      </p:sp>
      <p:pic>
        <p:nvPicPr>
          <p:cNvPr id="71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46063"/>
            <a:ext cx="63627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RR-115.06</a:t>
            </a:r>
          </a:p>
        </p:txBody>
      </p:sp>
      <p:sp>
        <p:nvSpPr>
          <p:cNvPr id="8195" name="Text Box 4"/>
          <p:cNvSpPr txBox="1">
            <a:spLocks noChangeArrowheads="1"/>
          </p:cNvSpPr>
          <p:nvPr/>
        </p:nvSpPr>
        <p:spPr bwMode="auto">
          <a:xfrm>
            <a:off x="6858000" y="609600"/>
            <a:ext cx="20574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VEHICULAR LIFTS</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Two vehicular lifts stand out as the most unique feature inspired by the automobile. The automated elevators provide the conveniences of suburban living in an urban environment while maximizing the building’s usable square footage. Parking on each residential floor provides residents with private secure parking steps from their front doors.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Every vehicular parking space has been equipped with a bike rack that encourages residents to take advantage of an 89 Bike Score and utilize sustainable modes of transportation. To meet this goal the building is also equipped with multiple EV Charging Stations on every level.</a:t>
            </a:r>
          </a:p>
        </p:txBody>
      </p:sp>
      <p:pic>
        <p:nvPicPr>
          <p:cNvPr id="81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46063"/>
            <a:ext cx="63627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RR-115.07</a:t>
            </a:r>
          </a:p>
        </p:txBody>
      </p:sp>
      <p:sp>
        <p:nvSpPr>
          <p:cNvPr id="9219" name="Text Box 4"/>
          <p:cNvSpPr txBox="1">
            <a:spLocks noChangeArrowheads="1"/>
          </p:cNvSpPr>
          <p:nvPr/>
        </p:nvSpPr>
        <p:spPr bwMode="auto">
          <a:xfrm>
            <a:off x="6858000" y="609600"/>
            <a:ext cx="205740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AUTOMOTIVE INSPIRED DETAILS</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Within the residences, a translucent, operable garage door serves as a movable partition that hearkens back to the building’s automotive legacy and provides flexibility for the residents in space planning and entertaining.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At a smaller scale, the kitchen islands were constructed from re-purposed mechanic-tool boxes on casters that offer ample storage, additional flexibility, and reinforce an automotive aesthetic. </a:t>
            </a:r>
          </a:p>
        </p:txBody>
      </p:sp>
      <p:pic>
        <p:nvPicPr>
          <p:cNvPr id="92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46063"/>
            <a:ext cx="63627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RR-115.08</a:t>
            </a:r>
          </a:p>
        </p:txBody>
      </p:sp>
      <p:sp>
        <p:nvSpPr>
          <p:cNvPr id="10243" name="Text Box 4"/>
          <p:cNvSpPr txBox="1">
            <a:spLocks noChangeArrowheads="1"/>
          </p:cNvSpPr>
          <p:nvPr/>
        </p:nvSpPr>
        <p:spPr bwMode="auto">
          <a:xfrm>
            <a:off x="6858000" y="609600"/>
            <a:ext cx="20574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MATERIAL AUTHENTICITY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The residences feature diamond polished concrete floors that draw their inspiration from the restored terrazzo flooring of the historic showroom. The concrete topping slab was poured over sound dampening materials in order to  exceed acoustic separation requirements.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The cast in place concrete pan-joist structure has been restored and remains exposed. Attention is drawn to interventions like the removal of the curved parking ramps through the implementation of curved control joints that trace the former path of vehicular circulation.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Reconstituted walnut millwork  “walls” bring warmth into the living spaces while providing ample storage and display space in every unit. The incorporation of this feature was inspired by the rich wood finish of the historic car showroom offices.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Translucent polycarbonate clerestories float over the millwork “walls” to draw natural light deep into the residences. </a:t>
            </a:r>
          </a:p>
        </p:txBody>
      </p:sp>
      <p:pic>
        <p:nvPicPr>
          <p:cNvPr id="1024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46063"/>
            <a:ext cx="63627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RR-115.09</a:t>
            </a:r>
          </a:p>
        </p:txBody>
      </p:sp>
      <p:sp>
        <p:nvSpPr>
          <p:cNvPr id="11267" name="Text Box 4"/>
          <p:cNvSpPr txBox="1">
            <a:spLocks noChangeArrowheads="1"/>
          </p:cNvSpPr>
          <p:nvPr/>
        </p:nvSpPr>
        <p:spPr bwMode="auto">
          <a:xfrm>
            <a:off x="6858000" y="609600"/>
            <a:ext cx="205740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PENTHOUSE RESIDENCES</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A penthouse addition has been constructed above the historic structure.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The facade is set back further from the street then the lower levels to minimize the appearance of the new construction from the street and differentiate it from the historic structure. </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Expansive sliding doors admit generous daylight, cooling breezes, and sweeping views into the residences. Each is shaded by aluminum louvers to minimize solar gain.</a:t>
            </a:r>
          </a:p>
          <a:p>
            <a:pPr>
              <a:lnSpc>
                <a:spcPct val="90000"/>
              </a:lnSpc>
            </a:pPr>
            <a:endParaRPr lang="en-US" altLang="en-US" sz="900">
              <a:solidFill>
                <a:schemeClr val="bg1"/>
              </a:solidFill>
              <a:latin typeface="Helvetica" charset="0"/>
            </a:endParaRPr>
          </a:p>
          <a:p>
            <a:pPr>
              <a:lnSpc>
                <a:spcPct val="90000"/>
              </a:lnSpc>
            </a:pPr>
            <a:r>
              <a:rPr lang="en-US" altLang="en-US" sz="900">
                <a:solidFill>
                  <a:schemeClr val="bg1"/>
                </a:solidFill>
                <a:latin typeface="Helvetica" charset="0"/>
              </a:rPr>
              <a:t>Refined finishes and fixtures distinguish the new construction from the adaptive-reuse of the historic building on the levels below. </a:t>
            </a:r>
          </a:p>
        </p:txBody>
      </p:sp>
      <p:pic>
        <p:nvPicPr>
          <p:cNvPr id="112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46063"/>
            <a:ext cx="6362700"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Newton:Applications (Mac OS 9):Microsoft Office 98:Templates:Blank Presentation</Template>
  <TotalTime>957</TotalTime>
  <Words>1704</Words>
  <Application>Microsoft Office PowerPoint</Application>
  <PresentationFormat>On-screen Show (4:3)</PresentationFormat>
  <Paragraphs>171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 Presentation</vt:lpstr>
      <vt:lpstr>RR-115.01</vt:lpstr>
      <vt:lpstr>RR-115.02</vt:lpstr>
      <vt:lpstr>RR-115.03</vt:lpstr>
      <vt:lpstr>RR-115.04</vt:lpstr>
      <vt:lpstr>RR-115.05</vt:lpstr>
      <vt:lpstr>RR-115.06</vt:lpstr>
      <vt:lpstr>RR-115.07</vt:lpstr>
      <vt:lpstr>RR-115.08</vt:lpstr>
      <vt:lpstr>RR-115.09</vt:lpstr>
      <vt:lpstr>RR-115.10</vt:lpstr>
      <vt:lpstr>RR-115.11</vt:lpstr>
      <vt:lpstr>RR-115.12</vt:lpstr>
      <vt:lpstr>RR-115.13</vt:lpstr>
      <vt:lpstr>PowerPoint Presentation</vt:lpstr>
    </vt:vector>
  </TitlesOfParts>
  <Company>Inertia,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David Goldwasser</dc:creator>
  <cp:lastModifiedBy>Simcha Ward</cp:lastModifiedBy>
  <cp:revision>72</cp:revision>
  <cp:lastPrinted>2013-01-16T19:44:19Z</cp:lastPrinted>
  <dcterms:created xsi:type="dcterms:W3CDTF">2001-11-08T17:08:56Z</dcterms:created>
  <dcterms:modified xsi:type="dcterms:W3CDTF">2020-06-16T19:37:29Z</dcterms:modified>
</cp:coreProperties>
</file>